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  <p:embeddedFont>
      <p:font typeface="Montserrat ExtraLight"/>
      <p:regular r:id="rId26"/>
      <p:bold r:id="rId27"/>
      <p:italic r:id="rId28"/>
      <p:boldItalic r:id="rId29"/>
    </p:embeddedFont>
    <p:embeddedFont>
      <p:font typeface="Montserrat ExtraBold"/>
      <p:bold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regular.fntdata"/><Relationship Id="rId25" Type="http://schemas.openxmlformats.org/officeDocument/2006/relationships/font" Target="fonts/MontserratMedium-boldItalic.fntdata"/><Relationship Id="rId28" Type="http://schemas.openxmlformats.org/officeDocument/2006/relationships/font" Target="fonts/MontserratExtraLight-italic.fntdata"/><Relationship Id="rId27" Type="http://schemas.openxmlformats.org/officeDocument/2006/relationships/font" Target="fonts/MontserratExtraLight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Light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ExtraBold-boldItalic.fntdata"/><Relationship Id="rId30" Type="http://schemas.openxmlformats.org/officeDocument/2006/relationships/font" Target="fonts/MontserratExtraBold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582c8ae92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582c8ae92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58587f5a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58587f5a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582c8ae92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582c8ae92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82c8ae92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82c8ae92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82c8ae92c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82c8ae92c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f9262ee2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7f9262ee2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29023341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29023341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582c8ae92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582c8ae92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582c8ae92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582c8ae92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82c8ae92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82c8ae92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f9262ee2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f9262ee2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Relationship Id="rId7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Dirección Estratégica Basada en Datos</a:t>
            </a:r>
            <a:endParaRPr sz="3000"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Trabajo integrador</a:t>
            </a:r>
            <a:endParaRPr i="1"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(M1.04-36883)</a:t>
            </a:r>
            <a:endParaRPr b="0" sz="6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2" name="Google Shape;1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075" y="658475"/>
            <a:ext cx="2071840" cy="68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 Tecnología</a:t>
            </a:r>
            <a:endParaRPr/>
          </a:p>
        </p:txBody>
      </p:sp>
      <p:cxnSp>
        <p:nvCxnSpPr>
          <p:cNvPr id="290" name="Google Shape;290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91" name="Google Shape;291;p45"/>
          <p:cNvGrpSpPr/>
          <p:nvPr/>
        </p:nvGrpSpPr>
        <p:grpSpPr>
          <a:xfrm>
            <a:off x="1189922" y="2556941"/>
            <a:ext cx="6764161" cy="1111712"/>
            <a:chOff x="1247650" y="2075423"/>
            <a:chExt cx="6648477" cy="1557238"/>
          </a:xfrm>
        </p:grpSpPr>
        <p:sp>
          <p:nvSpPr>
            <p:cNvPr id="292" name="Google Shape;292;p45"/>
            <p:cNvSpPr/>
            <p:nvPr/>
          </p:nvSpPr>
          <p:spPr>
            <a:xfrm>
              <a:off x="6633862" y="2075423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5"/>
            <p:cNvSpPr/>
            <p:nvPr/>
          </p:nvSpPr>
          <p:spPr>
            <a:xfrm>
              <a:off x="5359252" y="2806965"/>
              <a:ext cx="953461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5"/>
            <p:cNvSpPr/>
            <p:nvPr/>
          </p:nvSpPr>
          <p:spPr>
            <a:xfrm>
              <a:off x="1601478" y="2075425"/>
              <a:ext cx="953316" cy="825696"/>
            </a:xfrm>
            <a:custGeom>
              <a:rect b="b" l="l" r="r" t="t"/>
              <a:pathLst>
                <a:path extrusionOk="0" h="50027" w="57768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5"/>
            <p:cNvSpPr/>
            <p:nvPr/>
          </p:nvSpPr>
          <p:spPr>
            <a:xfrm>
              <a:off x="2857827" y="2807112"/>
              <a:ext cx="953370" cy="825320"/>
            </a:xfrm>
            <a:custGeom>
              <a:rect b="b" l="l" r="r" t="t"/>
              <a:pathLst>
                <a:path extrusionOk="0" h="50027" w="5778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4097386" y="2075425"/>
              <a:ext cx="953444" cy="825696"/>
            </a:xfrm>
            <a:custGeom>
              <a:rect b="b" l="l" r="r" t="t"/>
              <a:pathLst>
                <a:path extrusionOk="0" h="50027" w="57767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1247650" y="2490334"/>
              <a:ext cx="6648477" cy="729445"/>
            </a:xfrm>
            <a:custGeom>
              <a:rect b="b" l="l" r="r" t="t"/>
              <a:pathLst>
                <a:path extrusionOk="0" fill="none" h="31310" w="285373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miter lim="130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" name="Google Shape;298;p45"/>
          <p:cNvSpPr txBox="1"/>
          <p:nvPr>
            <p:ph idx="4294967295" type="title"/>
          </p:nvPr>
        </p:nvSpPr>
        <p:spPr>
          <a:xfrm>
            <a:off x="1723413" y="2580000"/>
            <a:ext cx="617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01</a:t>
            </a:r>
            <a:endParaRPr/>
          </a:p>
        </p:txBody>
      </p:sp>
      <p:sp>
        <p:nvSpPr>
          <p:cNvPr id="299" name="Google Shape;299;p45"/>
          <p:cNvSpPr txBox="1"/>
          <p:nvPr>
            <p:ph idx="4294967295" type="title"/>
          </p:nvPr>
        </p:nvSpPr>
        <p:spPr>
          <a:xfrm>
            <a:off x="2980801" y="3085713"/>
            <a:ext cx="617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02</a:t>
            </a:r>
            <a:endParaRPr/>
          </a:p>
        </p:txBody>
      </p:sp>
      <p:sp>
        <p:nvSpPr>
          <p:cNvPr id="300" name="Google Shape;300;p45"/>
          <p:cNvSpPr txBox="1"/>
          <p:nvPr>
            <p:ph idx="4294967295" type="title"/>
          </p:nvPr>
        </p:nvSpPr>
        <p:spPr>
          <a:xfrm>
            <a:off x="4263138" y="2580000"/>
            <a:ext cx="617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03</a:t>
            </a:r>
            <a:endParaRPr/>
          </a:p>
        </p:txBody>
      </p:sp>
      <p:sp>
        <p:nvSpPr>
          <p:cNvPr id="301" name="Google Shape;301;p45"/>
          <p:cNvSpPr txBox="1"/>
          <p:nvPr>
            <p:ph idx="4294967295" type="title"/>
          </p:nvPr>
        </p:nvSpPr>
        <p:spPr>
          <a:xfrm>
            <a:off x="5546312" y="3085727"/>
            <a:ext cx="617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04</a:t>
            </a:r>
            <a:endParaRPr/>
          </a:p>
        </p:txBody>
      </p:sp>
      <p:sp>
        <p:nvSpPr>
          <p:cNvPr id="302" name="Google Shape;302;p45"/>
          <p:cNvSpPr txBox="1"/>
          <p:nvPr>
            <p:ph idx="4294967295" type="title"/>
          </p:nvPr>
        </p:nvSpPr>
        <p:spPr>
          <a:xfrm>
            <a:off x="6856552" y="2590738"/>
            <a:ext cx="617700" cy="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2"/>
                </a:solidFill>
              </a:rPr>
              <a:t>05</a:t>
            </a:r>
            <a:endParaRPr/>
          </a:p>
        </p:txBody>
      </p:sp>
      <p:sp>
        <p:nvSpPr>
          <p:cNvPr id="303" name="Google Shape;303;p45"/>
          <p:cNvSpPr txBox="1"/>
          <p:nvPr/>
        </p:nvSpPr>
        <p:spPr>
          <a:xfrm>
            <a:off x="99000" y="1571500"/>
            <a:ext cx="313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solución constará de un  </a:t>
            </a: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DataWarehouse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donde se centralizará mediante un </a:t>
            </a: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ETL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toda la información derivada de las diferentes empresas.</a:t>
            </a:r>
            <a:endParaRPr/>
          </a:p>
        </p:txBody>
      </p:sp>
      <p:sp>
        <p:nvSpPr>
          <p:cNvPr id="304" name="Google Shape;304;p45"/>
          <p:cNvSpPr txBox="1"/>
          <p:nvPr/>
        </p:nvSpPr>
        <p:spPr>
          <a:xfrm>
            <a:off x="157500" y="3853700"/>
            <a:ext cx="31356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Este DataWarehouse alimentará uno o más </a:t>
            </a: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DataMarts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que serán las fuentes de consulta con la información de interés para cada empresa.</a:t>
            </a:r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3598500" y="1485600"/>
            <a:ext cx="1874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 procesos de ETL y carga de los DataMarts se realizarán mediante tareas </a:t>
            </a: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BATCH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 ejecutarse durante la noche.</a:t>
            </a:r>
            <a:endParaRPr/>
          </a:p>
        </p:txBody>
      </p:sp>
      <p:sp>
        <p:nvSpPr>
          <p:cNvPr id="306" name="Google Shape;306;p45"/>
          <p:cNvSpPr txBox="1"/>
          <p:nvPr/>
        </p:nvSpPr>
        <p:spPr>
          <a:xfrm>
            <a:off x="4762175" y="3853700"/>
            <a:ext cx="394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Tanto el DW como los DMs se implementarán en una modalidad Cloud Híbrida (el DW en privada y los DMs en pública). Esto simplifica la gestión centralizada de los DMs y permite ahorrar costos de uso del DW ya que sólo estará activo durante las horas de ejecución de los procesos BATCH.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5836800" y="1386425"/>
            <a:ext cx="302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 explotación de la información (delivery) se hará con Microstrategy. Adicionalmente, integraremos al esquema una solución de IA desarrollada en Python que permita la generación de Insights adicionales (</a:t>
            </a:r>
            <a:r>
              <a:rPr lang="en" sz="1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Prescriptivos</a:t>
            </a: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13" y="390351"/>
            <a:ext cx="7986176" cy="43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 Herramientas</a:t>
            </a:r>
            <a:endParaRPr/>
          </a:p>
        </p:txBody>
      </p:sp>
      <p:cxnSp>
        <p:nvCxnSpPr>
          <p:cNvPr id="319" name="Google Shape;319;p47"/>
          <p:cNvCxnSpPr/>
          <p:nvPr/>
        </p:nvCxnSpPr>
        <p:spPr>
          <a:xfrm>
            <a:off x="1245300" y="2859300"/>
            <a:ext cx="6653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7"/>
          <p:cNvSpPr txBox="1"/>
          <p:nvPr>
            <p:ph idx="4294967295" type="title"/>
          </p:nvPr>
        </p:nvSpPr>
        <p:spPr>
          <a:xfrm>
            <a:off x="1019361" y="2097688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01.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21" name="Google Shape;321;p47"/>
          <p:cNvSpPr txBox="1"/>
          <p:nvPr>
            <p:ph idx="4294967295" type="subTitle"/>
          </p:nvPr>
        </p:nvSpPr>
        <p:spPr>
          <a:xfrm>
            <a:off x="10193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Pentaho ETL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2" name="Google Shape;322;p47"/>
          <p:cNvSpPr txBox="1"/>
          <p:nvPr>
            <p:ph idx="4294967295" type="title"/>
          </p:nvPr>
        </p:nvSpPr>
        <p:spPr>
          <a:xfrm>
            <a:off x="4738161" y="211057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03.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3" name="Google Shape;323;p47"/>
          <p:cNvSpPr txBox="1"/>
          <p:nvPr>
            <p:ph idx="4294967295" type="subTitle"/>
          </p:nvPr>
        </p:nvSpPr>
        <p:spPr>
          <a:xfrm>
            <a:off x="4738564" y="3183038"/>
            <a:ext cx="1527300" cy="72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</a:rPr>
              <a:t>Snowpark y Python para la solución de IA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4" name="Google Shape;324;p47"/>
          <p:cNvSpPr txBox="1"/>
          <p:nvPr>
            <p:ph idx="4294967295" type="subTitle"/>
          </p:nvPr>
        </p:nvSpPr>
        <p:spPr>
          <a:xfrm>
            <a:off x="2878950" y="2097711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02.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325" name="Google Shape;325;p47"/>
          <p:cNvSpPr txBox="1"/>
          <p:nvPr>
            <p:ph idx="4294967295" type="title"/>
          </p:nvPr>
        </p:nvSpPr>
        <p:spPr>
          <a:xfrm>
            <a:off x="2879775" y="3230850"/>
            <a:ext cx="16401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Snowflake, tanto para el DataWarehouse como para los Data Marts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6" name="Google Shape;326;p47"/>
          <p:cNvSpPr txBox="1"/>
          <p:nvPr>
            <p:ph idx="4294967295" type="subTitle"/>
          </p:nvPr>
        </p:nvSpPr>
        <p:spPr>
          <a:xfrm>
            <a:off x="6597350" y="2097705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>
                <a:solidFill>
                  <a:schemeClr val="lt1"/>
                </a:solidFill>
              </a:rPr>
              <a:t>04.</a:t>
            </a:r>
            <a:endParaRPr b="1" sz="1400">
              <a:solidFill>
                <a:schemeClr val="lt1"/>
              </a:solidFill>
            </a:endParaRPr>
          </a:p>
        </p:txBody>
      </p:sp>
      <p:sp>
        <p:nvSpPr>
          <p:cNvPr id="327" name="Google Shape;327;p47"/>
          <p:cNvSpPr txBox="1"/>
          <p:nvPr>
            <p:ph idx="4294967295" type="title"/>
          </p:nvPr>
        </p:nvSpPr>
        <p:spPr>
          <a:xfrm>
            <a:off x="6597336" y="3218932"/>
            <a:ext cx="15273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Microstrategy</a:t>
            </a:r>
            <a:endParaRPr sz="1400"/>
          </a:p>
        </p:txBody>
      </p:sp>
      <p:sp>
        <p:nvSpPr>
          <p:cNvPr id="328" name="Google Shape;328;p47"/>
          <p:cNvSpPr/>
          <p:nvPr/>
        </p:nvSpPr>
        <p:spPr>
          <a:xfrm>
            <a:off x="167425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7"/>
          <p:cNvSpPr/>
          <p:nvPr/>
        </p:nvSpPr>
        <p:spPr>
          <a:xfrm>
            <a:off x="353467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5395100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47"/>
          <p:cNvSpPr/>
          <p:nvPr/>
        </p:nvSpPr>
        <p:spPr>
          <a:xfrm>
            <a:off x="7255525" y="2750550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2" name="Google Shape;332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8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¡Gracias!</a:t>
            </a:r>
            <a:endParaRPr sz="3200"/>
          </a:p>
        </p:txBody>
      </p:sp>
      <p:sp>
        <p:nvSpPr>
          <p:cNvPr id="338" name="Google Shape;338;p48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¿Preguntas?</a:t>
            </a:r>
            <a:endParaRPr sz="2000"/>
          </a:p>
        </p:txBody>
      </p:sp>
      <p:cxnSp>
        <p:nvCxnSpPr>
          <p:cNvPr id="339" name="Google Shape;339;p48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7"/>
          <p:cNvSpPr txBox="1"/>
          <p:nvPr>
            <p:ph idx="4" type="title"/>
          </p:nvPr>
        </p:nvSpPr>
        <p:spPr>
          <a:xfrm>
            <a:off x="3327000" y="156950"/>
            <a:ext cx="24900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Equipo</a:t>
            </a:r>
            <a:endParaRPr sz="3000"/>
          </a:p>
        </p:txBody>
      </p:sp>
      <p:pic>
        <p:nvPicPr>
          <p:cNvPr id="168" name="Google Shape;1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800" y="1054750"/>
            <a:ext cx="1218150" cy="12181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9" name="Google Shape;169;p37"/>
          <p:cNvSpPr txBox="1"/>
          <p:nvPr>
            <p:ph idx="5" type="title"/>
          </p:nvPr>
        </p:nvSpPr>
        <p:spPr>
          <a:xfrm>
            <a:off x="1421375" y="23686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Maximiliano Coltro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925" y="1054750"/>
            <a:ext cx="1218150" cy="12181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1" name="Google Shape;171;p37"/>
          <p:cNvSpPr txBox="1"/>
          <p:nvPr>
            <p:ph idx="5" type="title"/>
          </p:nvPr>
        </p:nvSpPr>
        <p:spPr>
          <a:xfrm>
            <a:off x="3538500" y="23686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Gabriel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Bosco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2" name="Google Shape;17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0050" y="1030825"/>
            <a:ext cx="1218150" cy="12660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3" name="Google Shape;173;p37"/>
          <p:cNvSpPr txBox="1"/>
          <p:nvPr>
            <p:ph idx="5" type="title"/>
          </p:nvPr>
        </p:nvSpPr>
        <p:spPr>
          <a:xfrm>
            <a:off x="5655625" y="23686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Nicolás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Sibert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0463" y="3092500"/>
            <a:ext cx="1218150" cy="121815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37"/>
          <p:cNvSpPr txBox="1"/>
          <p:nvPr>
            <p:ph idx="5" type="title"/>
          </p:nvPr>
        </p:nvSpPr>
        <p:spPr>
          <a:xfrm>
            <a:off x="2586038" y="43569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Gonzalo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Martinez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15375" y="3092488"/>
            <a:ext cx="1218150" cy="1218175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7" name="Google Shape;177;p37"/>
          <p:cNvSpPr txBox="1"/>
          <p:nvPr>
            <p:ph idx="5" type="title"/>
          </p:nvPr>
        </p:nvSpPr>
        <p:spPr>
          <a:xfrm>
            <a:off x="4490950" y="4356975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Matías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Premio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" name="Google Shape;183;p38"/>
          <p:cNvSpPr txBox="1"/>
          <p:nvPr>
            <p:ph type="title"/>
          </p:nvPr>
        </p:nvSpPr>
        <p:spPr>
          <a:xfrm>
            <a:off x="3538500" y="2615575"/>
            <a:ext cx="2067000" cy="13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y aspiraciones del plan estratégico</a:t>
            </a:r>
            <a:endParaRPr/>
          </a:p>
        </p:txBody>
      </p:sp>
      <p:sp>
        <p:nvSpPr>
          <p:cNvPr id="184" name="Google Shape;184;p38"/>
          <p:cNvSpPr txBox="1"/>
          <p:nvPr>
            <p:ph idx="2" type="title"/>
          </p:nvPr>
        </p:nvSpPr>
        <p:spPr>
          <a:xfrm>
            <a:off x="6028550" y="2615575"/>
            <a:ext cx="2067000" cy="7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 plan de recursos</a:t>
            </a:r>
            <a:endParaRPr/>
          </a:p>
        </p:txBody>
      </p:sp>
      <p:sp>
        <p:nvSpPr>
          <p:cNvPr id="185" name="Google Shape;185;p38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Misión y Visión</a:t>
            </a:r>
            <a:endParaRPr/>
          </a:p>
        </p:txBody>
      </p:sp>
      <p:sp>
        <p:nvSpPr>
          <p:cNvPr id="186" name="Google Shape;186;p38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7" name="Google Shape;187;p38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8" name="Google Shape;188;p38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38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90" name="Google Shape;190;p38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1" name="Google Shape;191;p38"/>
          <p:cNvSpPr txBox="1"/>
          <p:nvPr>
            <p:ph idx="6" type="title"/>
          </p:nvPr>
        </p:nvSpPr>
        <p:spPr>
          <a:xfrm>
            <a:off x="3327000" y="156950"/>
            <a:ext cx="2490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Agenda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Misión y visión</a:t>
            </a:r>
            <a:endParaRPr/>
          </a:p>
        </p:txBody>
      </p:sp>
      <p:cxnSp>
        <p:nvCxnSpPr>
          <p:cNvPr id="197" name="Google Shape;197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8" name="Google Shape;198;p39"/>
          <p:cNvSpPr txBox="1"/>
          <p:nvPr>
            <p:ph type="title"/>
          </p:nvPr>
        </p:nvSpPr>
        <p:spPr>
          <a:xfrm>
            <a:off x="5818372" y="26707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Visión</a:t>
            </a:r>
            <a:endParaRPr/>
          </a:p>
        </p:txBody>
      </p:sp>
      <p:sp>
        <p:nvSpPr>
          <p:cNvPr id="199" name="Google Shape;199;p39"/>
          <p:cNvSpPr txBox="1"/>
          <p:nvPr>
            <p:ph idx="1" type="subTitle"/>
          </p:nvPr>
        </p:nvSpPr>
        <p:spPr>
          <a:xfrm>
            <a:off x="4773178" y="3335350"/>
            <a:ext cx="41574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 la piedra fundamental de cada proyecto, mejora o toma de decisiones, actuando como referente esencial para cada una de las empresas del Holding.</a:t>
            </a:r>
            <a:endParaRPr/>
          </a:p>
        </p:txBody>
      </p:sp>
      <p:sp>
        <p:nvSpPr>
          <p:cNvPr id="200" name="Google Shape;200;p39"/>
          <p:cNvSpPr txBox="1"/>
          <p:nvPr>
            <p:ph idx="5" type="title"/>
          </p:nvPr>
        </p:nvSpPr>
        <p:spPr>
          <a:xfrm>
            <a:off x="1359272" y="2670700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Misión</a:t>
            </a:r>
            <a:endParaRPr/>
          </a:p>
        </p:txBody>
      </p:sp>
      <p:sp>
        <p:nvSpPr>
          <p:cNvPr id="201" name="Google Shape;201;p39"/>
          <p:cNvSpPr txBox="1"/>
          <p:nvPr>
            <p:ph idx="6" type="subTitle"/>
          </p:nvPr>
        </p:nvSpPr>
        <p:spPr>
          <a:xfrm>
            <a:off x="213425" y="3335350"/>
            <a:ext cx="4358700" cy="14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Fortalecer las capacidades, confianza, visibilidad y protagonismo como grupo empresarial para impulsar cambios positivos en cada negocio, a través de soluciones vanguardistas de análisis de datos.</a:t>
            </a:r>
            <a:endParaRPr/>
          </a:p>
        </p:txBody>
      </p:sp>
      <p:cxnSp>
        <p:nvCxnSpPr>
          <p:cNvPr id="202" name="Google Shape;202;p39"/>
          <p:cNvCxnSpPr/>
          <p:nvPr/>
        </p:nvCxnSpPr>
        <p:spPr>
          <a:xfrm>
            <a:off x="6715972" y="32916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03" name="Google Shape;203;p39"/>
          <p:cNvCxnSpPr/>
          <p:nvPr/>
        </p:nvCxnSpPr>
        <p:spPr>
          <a:xfrm>
            <a:off x="2256875" y="3291623"/>
            <a:ext cx="2718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4" name="Google Shape;204;p39"/>
          <p:cNvSpPr/>
          <p:nvPr/>
        </p:nvSpPr>
        <p:spPr>
          <a:xfrm>
            <a:off x="2050475" y="1789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9"/>
          <p:cNvSpPr/>
          <p:nvPr/>
        </p:nvSpPr>
        <p:spPr>
          <a:xfrm>
            <a:off x="6509572" y="1789875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del área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938500" y="1266950"/>
            <a:ext cx="4946400" cy="35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Desarrollar e implementar una plataforma tecnológica que permita la centralización de datos de todas las empresas del holding en un plazo de 18 meses.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Identificar y optimizar al menos tres procesos operativos clave en cada empresa del holding utilizando los datos centralizados en un plazo de 24 meses, logrando reducir un 10% los costos operativos.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Garantizar que al menos el 90% de los equipos directivos utilicen activamente las herramientas de análisis y visualización de datos en sus procesos de toma de decisiones en un plazo de 30 meses.</a:t>
            </a:r>
            <a:endParaRPr/>
          </a:p>
        </p:txBody>
      </p:sp>
      <p:cxnSp>
        <p:nvCxnSpPr>
          <p:cNvPr id="212" name="Google Shape;212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13" name="Google Shape;213;p40"/>
          <p:cNvGrpSpPr/>
          <p:nvPr/>
        </p:nvGrpSpPr>
        <p:grpSpPr>
          <a:xfrm>
            <a:off x="468137" y="1386425"/>
            <a:ext cx="470352" cy="683745"/>
            <a:chOff x="1697726" y="3244179"/>
            <a:chExt cx="788124" cy="1146069"/>
          </a:xfrm>
        </p:grpSpPr>
        <p:sp>
          <p:nvSpPr>
            <p:cNvPr id="214" name="Google Shape;214;p40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215" name="Google Shape;215;p40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216" name="Google Shape;216;p40"/>
          <p:cNvGrpSpPr/>
          <p:nvPr/>
        </p:nvGrpSpPr>
        <p:grpSpPr>
          <a:xfrm>
            <a:off x="468137" y="2427075"/>
            <a:ext cx="470352" cy="683745"/>
            <a:chOff x="1697726" y="3244179"/>
            <a:chExt cx="788124" cy="1146069"/>
          </a:xfrm>
        </p:grpSpPr>
        <p:sp>
          <p:nvSpPr>
            <p:cNvPr id="217" name="Google Shape;217;p40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  <p:grpSp>
        <p:nvGrpSpPr>
          <p:cNvPr id="219" name="Google Shape;219;p40"/>
          <p:cNvGrpSpPr/>
          <p:nvPr/>
        </p:nvGrpSpPr>
        <p:grpSpPr>
          <a:xfrm>
            <a:off x="468137" y="3467725"/>
            <a:ext cx="470352" cy="683745"/>
            <a:chOff x="1697726" y="3244179"/>
            <a:chExt cx="788124" cy="1146069"/>
          </a:xfrm>
        </p:grpSpPr>
        <p:sp>
          <p:nvSpPr>
            <p:cNvPr id="220" name="Google Shape;220;p40"/>
            <p:cNvSpPr/>
            <p:nvPr/>
          </p:nvSpPr>
          <p:spPr>
            <a:xfrm>
              <a:off x="1697726" y="3244179"/>
              <a:ext cx="788124" cy="1146069"/>
            </a:xfrm>
            <a:custGeom>
              <a:rect b="b" l="l" r="r" t="t"/>
              <a:pathLst>
                <a:path extrusionOk="0" h="44156" w="30365">
                  <a:moveTo>
                    <a:pt x="18841" y="1"/>
                  </a:moveTo>
                  <a:lnTo>
                    <a:pt x="18841" y="3319"/>
                  </a:lnTo>
                  <a:lnTo>
                    <a:pt x="7583" y="3319"/>
                  </a:lnTo>
                  <a:cubicBezTo>
                    <a:pt x="5740" y="3319"/>
                    <a:pt x="4248" y="4814"/>
                    <a:pt x="4248" y="6658"/>
                  </a:cubicBezTo>
                  <a:lnTo>
                    <a:pt x="4248" y="29436"/>
                  </a:lnTo>
                  <a:lnTo>
                    <a:pt x="1" y="29436"/>
                  </a:lnTo>
                  <a:lnTo>
                    <a:pt x="1" y="44155"/>
                  </a:lnTo>
                  <a:lnTo>
                    <a:pt x="14720" y="44155"/>
                  </a:lnTo>
                  <a:lnTo>
                    <a:pt x="14720" y="29436"/>
                  </a:lnTo>
                  <a:lnTo>
                    <a:pt x="10922" y="29436"/>
                  </a:lnTo>
                  <a:lnTo>
                    <a:pt x="10922" y="9993"/>
                  </a:lnTo>
                  <a:lnTo>
                    <a:pt x="18841" y="9993"/>
                  </a:lnTo>
                  <a:lnTo>
                    <a:pt x="18841" y="13311"/>
                  </a:lnTo>
                  <a:lnTo>
                    <a:pt x="30365" y="6658"/>
                  </a:lnTo>
                  <a:lnTo>
                    <a:pt x="18841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1743302" y="4053603"/>
              <a:ext cx="291293" cy="291267"/>
            </a:xfrm>
            <a:custGeom>
              <a:rect b="b" l="l" r="r" t="t"/>
              <a:pathLst>
                <a:path extrusionOk="0" h="11222" w="11223">
                  <a:moveTo>
                    <a:pt x="1" y="0"/>
                  </a:moveTo>
                  <a:lnTo>
                    <a:pt x="1" y="11222"/>
                  </a:lnTo>
                  <a:lnTo>
                    <a:pt x="11222" y="11222"/>
                  </a:lnTo>
                  <a:lnTo>
                    <a:pt x="11222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2"/>
                </a:solidFill>
                <a:highlight>
                  <a:schemeClr val="lt2"/>
                </a:highlight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4" type="title"/>
          </p:nvPr>
        </p:nvSpPr>
        <p:spPr>
          <a:xfrm>
            <a:off x="938500" y="445025"/>
            <a:ext cx="81264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y aspiraciones del Plan Estratégico</a:t>
            </a:r>
            <a:endParaRPr/>
          </a:p>
        </p:txBody>
      </p:sp>
      <p:cxnSp>
        <p:nvCxnSpPr>
          <p:cNvPr id="227" name="Google Shape;227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grpSp>
        <p:nvGrpSpPr>
          <p:cNvPr id="228" name="Google Shape;228;p41"/>
          <p:cNvGrpSpPr/>
          <p:nvPr/>
        </p:nvGrpSpPr>
        <p:grpSpPr>
          <a:xfrm>
            <a:off x="2102028" y="2582091"/>
            <a:ext cx="4939952" cy="2561413"/>
            <a:chOff x="2413923" y="3711366"/>
            <a:chExt cx="1374117" cy="703260"/>
          </a:xfrm>
        </p:grpSpPr>
        <p:grpSp>
          <p:nvGrpSpPr>
            <p:cNvPr id="229" name="Google Shape;229;p41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230" name="Google Shape;230;p41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1" name="Google Shape;231;p41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232" name="Google Shape;232;p41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3" name="Google Shape;233;p41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4" name="Google Shape;234;p41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235" name="Google Shape;235;p41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6" name="Google Shape;236;p41"/>
                <p:cNvCxnSpPr/>
                <p:nvPr/>
              </p:nvCxnSpPr>
              <p:spPr>
                <a:xfrm flipH="1" rot="10800000">
                  <a:off x="3393053" y="3805664"/>
                  <a:ext cx="198900" cy="780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37" name="Google Shape;237;p41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238" name="Google Shape;238;p41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39" name="Google Shape;239;p41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0" name="Google Shape;240;p41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241" name="Google Shape;241;p41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2" name="Google Shape;242;p41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  <p:grpSp>
            <p:nvGrpSpPr>
              <p:cNvPr id="243" name="Google Shape;243;p41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244" name="Google Shape;244;p41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chemeClr val="lt2"/>
                </a:solidFill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245" name="Google Shape;245;p41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fmla="val 50000" name="adj1"/>
                  </a:avLst>
                </a:prstGeom>
                <a:noFill/>
                <a:ln cap="flat" cmpd="sng" w="19050">
                  <a:solidFill>
                    <a:schemeClr val="lt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</p:grpSp>
        </p:grpSp>
        <p:grpSp>
          <p:nvGrpSpPr>
            <p:cNvPr id="246" name="Google Shape;246;p41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247" name="Google Shape;247;p41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41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rect b="b" l="l" r="r" t="t"/>
                <a:pathLst>
                  <a:path extrusionOk="0" h="33020" w="66087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2857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49" name="Google Shape;249;p41"/>
          <p:cNvSpPr txBox="1"/>
          <p:nvPr/>
        </p:nvSpPr>
        <p:spPr>
          <a:xfrm>
            <a:off x="244450" y="3280950"/>
            <a:ext cx="17559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Mejorar el margen de beneficio neto en un 15% mediante la implementación de iniciativas de optimización de costos, aumento de eficiencia operativa y diversificación en el tercer año.</a:t>
            </a:r>
            <a:endParaRPr sz="1000"/>
          </a:p>
        </p:txBody>
      </p:sp>
      <p:sp>
        <p:nvSpPr>
          <p:cNvPr id="250" name="Google Shape;250;p41"/>
          <p:cNvSpPr txBox="1"/>
          <p:nvPr/>
        </p:nvSpPr>
        <p:spPr>
          <a:xfrm>
            <a:off x="2673500" y="1468000"/>
            <a:ext cx="4100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Generar un incremento del 20% en el volumen de ventas a través de estrategias de marketing, expansión de canales de distribución y desarrollo de nuevos mercados potenciando los negocios de cada una de las empresas del holding en el tercer año.</a:t>
            </a:r>
            <a:endParaRPr sz="1000"/>
          </a:p>
        </p:txBody>
      </p:sp>
      <p:sp>
        <p:nvSpPr>
          <p:cNvPr id="251" name="Google Shape;251;p41"/>
          <p:cNvSpPr txBox="1"/>
          <p:nvPr/>
        </p:nvSpPr>
        <p:spPr>
          <a:xfrm>
            <a:off x="244450" y="1711050"/>
            <a:ext cx="185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Aumentar la rentabilidad promedio por segmento de clientes en un 10%, a través de estrategias de upselling, cross-selling, retención de clientes y mejora en la gestión de precios en el tercer año.</a:t>
            </a:r>
            <a:endParaRPr/>
          </a:p>
        </p:txBody>
      </p:sp>
      <p:sp>
        <p:nvSpPr>
          <p:cNvPr id="252" name="Google Shape;252;p41"/>
          <p:cNvSpPr txBox="1"/>
          <p:nvPr/>
        </p:nvSpPr>
        <p:spPr>
          <a:xfrm>
            <a:off x="7071400" y="1848300"/>
            <a:ext cx="193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Establecer programas de capacitación y comunicación para promover la adopción de la centralización de datos en todas las empresas del holding logrando adopción del 100% de la plataforma en un plazo 24 meses.</a:t>
            </a:r>
            <a:endParaRPr sz="1000"/>
          </a:p>
        </p:txBody>
      </p:sp>
      <p:sp>
        <p:nvSpPr>
          <p:cNvPr id="253" name="Google Shape;253;p41"/>
          <p:cNvSpPr txBox="1"/>
          <p:nvPr/>
        </p:nvSpPr>
        <p:spPr>
          <a:xfrm>
            <a:off x="7204800" y="3732925"/>
            <a:ext cx="193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Realizar al menos tres proyectos colaborativos entre las empresas del holding que generen beneficios económicos o estratégicos medibles antes del tercer año.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type="title"/>
          </p:nvPr>
        </p:nvSpPr>
        <p:spPr>
          <a:xfrm>
            <a:off x="4851450" y="321575"/>
            <a:ext cx="3965400" cy="7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Servicios ofrecidos</a:t>
            </a:r>
            <a:endParaRPr/>
          </a:p>
        </p:txBody>
      </p:sp>
      <p:sp>
        <p:nvSpPr>
          <p:cNvPr id="259" name="Google Shape;259;p42"/>
          <p:cNvSpPr txBox="1"/>
          <p:nvPr>
            <p:ph idx="1" type="body"/>
          </p:nvPr>
        </p:nvSpPr>
        <p:spPr>
          <a:xfrm>
            <a:off x="4851450" y="1203450"/>
            <a:ext cx="39654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01.</a:t>
            </a:r>
            <a:r>
              <a:rPr lang="en" sz="1100"/>
              <a:t> </a:t>
            </a:r>
            <a:r>
              <a:rPr lang="en" sz="1100">
                <a:solidFill>
                  <a:schemeClr val="lt2"/>
                </a:solidFill>
              </a:rPr>
              <a:t>Repositorio de perfiles:</a:t>
            </a:r>
            <a:r>
              <a:rPr lang="en" sz="1100"/>
              <a:t> Se creará un repositorio completo que contendrá perfiles de todas las empresas pertenecientes al holding.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02.</a:t>
            </a:r>
            <a:r>
              <a:rPr lang="en" sz="1100"/>
              <a:t> </a:t>
            </a:r>
            <a:r>
              <a:rPr lang="en" sz="1100">
                <a:solidFill>
                  <a:schemeClr val="lt2"/>
                </a:solidFill>
              </a:rPr>
              <a:t>Transformación de datos:</a:t>
            </a:r>
            <a:r>
              <a:rPr lang="en" sz="1100"/>
              <a:t> El repositorio de perfiles se someterá a una transformación de datos para garantizar que sea útil y accesible para los usuarios finales.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03.</a:t>
            </a:r>
            <a:r>
              <a:rPr lang="en" sz="1100"/>
              <a:t> </a:t>
            </a:r>
            <a:r>
              <a:rPr lang="en" sz="1100">
                <a:solidFill>
                  <a:schemeClr val="lt2"/>
                </a:solidFill>
              </a:rPr>
              <a:t>Herramientas de análisis:</a:t>
            </a:r>
            <a:r>
              <a:rPr lang="en" sz="1100"/>
              <a:t> Se proporcionarán herramientas avanzadas que permitan a los usuarios filtrar los datos, generar insights y ordenar la información de acuerdo con sus necesidades específicas.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04.</a:t>
            </a:r>
            <a:r>
              <a:rPr lang="en" sz="1100"/>
              <a:t> </a:t>
            </a:r>
            <a:r>
              <a:rPr lang="en" sz="1100">
                <a:solidFill>
                  <a:schemeClr val="lt2"/>
                </a:solidFill>
              </a:rPr>
              <a:t>Visualización de datos:</a:t>
            </a:r>
            <a:r>
              <a:rPr lang="en" sz="1100"/>
              <a:t> Además de las herramientas de análisis, se implementará una herramienta de visualización de datos que permitirá presentar la información de manera clara y comprensible.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60" name="Google Shape;260;p42"/>
          <p:cNvCxnSpPr/>
          <p:nvPr/>
        </p:nvCxnSpPr>
        <p:spPr>
          <a:xfrm>
            <a:off x="4572000" y="321577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61" name="Google Shape;261;p42"/>
          <p:cNvPicPr preferRelativeResize="0"/>
          <p:nvPr/>
        </p:nvPicPr>
        <p:blipFill rotWithShape="1">
          <a:blip r:embed="rId3">
            <a:alphaModFix/>
          </a:blip>
          <a:srcRect b="0" l="22026" r="22026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 Plan de Recursos</a:t>
            </a:r>
            <a:endParaRPr/>
          </a:p>
        </p:txBody>
      </p:sp>
      <p:sp>
        <p:nvSpPr>
          <p:cNvPr id="267" name="Google Shape;267;p43"/>
          <p:cNvSpPr txBox="1"/>
          <p:nvPr>
            <p:ph idx="2" type="title"/>
          </p:nvPr>
        </p:nvSpPr>
        <p:spPr>
          <a:xfrm>
            <a:off x="1765574" y="3043200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PERSONAS</a:t>
            </a:r>
            <a:endParaRPr sz="1600"/>
          </a:p>
        </p:txBody>
      </p:sp>
      <p:sp>
        <p:nvSpPr>
          <p:cNvPr id="268" name="Google Shape;268;p43"/>
          <p:cNvSpPr txBox="1"/>
          <p:nvPr>
            <p:ph idx="3" type="title"/>
          </p:nvPr>
        </p:nvSpPr>
        <p:spPr>
          <a:xfrm>
            <a:off x="3581686" y="3043200"/>
            <a:ext cx="1823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TECNOLOGÍA</a:t>
            </a:r>
            <a:endParaRPr sz="1600"/>
          </a:p>
        </p:txBody>
      </p:sp>
      <p:sp>
        <p:nvSpPr>
          <p:cNvPr id="269" name="Google Shape;269;p43"/>
          <p:cNvSpPr txBox="1"/>
          <p:nvPr>
            <p:ph idx="5" type="title"/>
          </p:nvPr>
        </p:nvSpPr>
        <p:spPr>
          <a:xfrm>
            <a:off x="5391837" y="3043200"/>
            <a:ext cx="1986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HERRAMIENTAS</a:t>
            </a:r>
            <a:endParaRPr sz="1600"/>
          </a:p>
        </p:txBody>
      </p:sp>
      <p:sp>
        <p:nvSpPr>
          <p:cNvPr id="270" name="Google Shape;270;p43"/>
          <p:cNvSpPr/>
          <p:nvPr/>
        </p:nvSpPr>
        <p:spPr>
          <a:xfrm>
            <a:off x="2165163" y="202700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3"/>
          <p:cNvSpPr/>
          <p:nvPr/>
        </p:nvSpPr>
        <p:spPr>
          <a:xfrm>
            <a:off x="4057038" y="202700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3"/>
          <p:cNvSpPr/>
          <p:nvPr/>
        </p:nvSpPr>
        <p:spPr>
          <a:xfrm>
            <a:off x="5948925" y="2027000"/>
            <a:ext cx="872400" cy="872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4" name="Google Shape;274;p43"/>
          <p:cNvSpPr txBox="1"/>
          <p:nvPr>
            <p:ph idx="2" type="title"/>
          </p:nvPr>
        </p:nvSpPr>
        <p:spPr>
          <a:xfrm>
            <a:off x="2292513" y="2242850"/>
            <a:ext cx="6177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275" name="Google Shape;275;p43"/>
          <p:cNvSpPr txBox="1"/>
          <p:nvPr>
            <p:ph idx="2" type="title"/>
          </p:nvPr>
        </p:nvSpPr>
        <p:spPr>
          <a:xfrm>
            <a:off x="4184388" y="2242850"/>
            <a:ext cx="6177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276" name="Google Shape;276;p43"/>
          <p:cNvSpPr txBox="1"/>
          <p:nvPr>
            <p:ph idx="2" type="title"/>
          </p:nvPr>
        </p:nvSpPr>
        <p:spPr>
          <a:xfrm>
            <a:off x="6076275" y="2242850"/>
            <a:ext cx="617700" cy="4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4"/>
          <p:cNvPicPr preferRelativeResize="0"/>
          <p:nvPr/>
        </p:nvPicPr>
        <p:blipFill rotWithShape="1">
          <a:blip r:embed="rId3">
            <a:alphaModFix/>
          </a:blip>
          <a:srcRect b="0" l="22026" r="22026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82" name="Google Shape;282;p44"/>
          <p:cNvSpPr txBox="1"/>
          <p:nvPr>
            <p:ph type="title"/>
          </p:nvPr>
        </p:nvSpPr>
        <p:spPr>
          <a:xfrm>
            <a:off x="4851450" y="321575"/>
            <a:ext cx="3965400" cy="74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 </a:t>
            </a:r>
            <a:r>
              <a:rPr lang="en"/>
              <a:t>Personas</a:t>
            </a:r>
            <a:endParaRPr/>
          </a:p>
        </p:txBody>
      </p:sp>
      <p:sp>
        <p:nvSpPr>
          <p:cNvPr id="283" name="Google Shape;283;p44"/>
          <p:cNvSpPr txBox="1"/>
          <p:nvPr>
            <p:ph idx="1" type="body"/>
          </p:nvPr>
        </p:nvSpPr>
        <p:spPr>
          <a:xfrm>
            <a:off x="4851450" y="1203450"/>
            <a:ext cx="39654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 Business Analyst </a:t>
            </a:r>
            <a:r>
              <a:rPr lang="en" sz="1100"/>
              <a:t>por cada grupo de negocios del holding (interno): para la integración de la solución con la visión de cada negocio.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 Data Scientist (interno) </a:t>
            </a:r>
            <a:r>
              <a:rPr lang="en" sz="1100"/>
              <a:t>para el análisis constante de grandes volúmenes de datos.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 Data Modeler (tercerizado) </a:t>
            </a:r>
            <a:r>
              <a:rPr lang="en" sz="1100"/>
              <a:t>para la definición de la ingesta y almacenamiento de los datos.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 M/L Expert (tercerizado) </a:t>
            </a:r>
            <a:r>
              <a:rPr lang="en" sz="1100"/>
              <a:t>para el diseño de la solución de IA.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 Data Architect (interno) </a:t>
            </a:r>
            <a:r>
              <a:rPr lang="en" sz="1100"/>
              <a:t>para la implementación y soporte del DW/DMs.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2"/>
                </a:solidFill>
              </a:rPr>
              <a:t>1 Fin OPS (tercerizado) </a:t>
            </a:r>
            <a:r>
              <a:rPr lang="en" sz="1100"/>
              <a:t>para la optimización de los costos de acceso a los DW/DMs.</a:t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  <p:cxnSp>
        <p:nvCxnSpPr>
          <p:cNvPr id="284" name="Google Shape;284;p44"/>
          <p:cNvCxnSpPr/>
          <p:nvPr/>
        </p:nvCxnSpPr>
        <p:spPr>
          <a:xfrm>
            <a:off x="4572000" y="321577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